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303" r:id="rId2"/>
    <p:sldId id="288" r:id="rId3"/>
    <p:sldId id="269" r:id="rId4"/>
    <p:sldId id="329" r:id="rId5"/>
    <p:sldId id="331" r:id="rId6"/>
    <p:sldId id="305" r:id="rId7"/>
    <p:sldId id="332" r:id="rId8"/>
    <p:sldId id="333" r:id="rId9"/>
    <p:sldId id="28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0707A"/>
    <a:srgbClr val="FF0066"/>
    <a:srgbClr val="003399"/>
    <a:srgbClr val="13869D"/>
    <a:srgbClr val="145F76"/>
    <a:srgbClr val="F5D9F2"/>
    <a:srgbClr val="FFFFCC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0393" autoAdjust="0"/>
    <p:restoredTop sz="94576" autoAdjust="0"/>
  </p:normalViewPr>
  <p:slideViewPr>
    <p:cSldViewPr>
      <p:cViewPr varScale="1">
        <p:scale>
          <a:sx n="69" d="100"/>
          <a:sy n="69" d="100"/>
        </p:scale>
        <p:origin x="-69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2CFE87-5450-4A6B-ADA2-F664E412A5D6}" type="datetimeFigureOut">
              <a:rPr lang="en-US" smtClean="0"/>
              <a:pPr/>
              <a:t>11/2/2016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091BA1-B947-4FA9-8FBF-CEA75EE6F92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840619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91BA1-B947-4FA9-8FBF-CEA75EE6F926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2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Wingdings" pitchFamily="2" charset="2"/>
              <a:buNone/>
            </a:pPr>
            <a:fld id="{15191A45-2965-48AD-BFB9-8099BD10D2D0}" type="slidenum">
              <a:rPr lang="en-GB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Wingdings" pitchFamily="2" charset="2"/>
                <a:buNone/>
              </a:pPr>
              <a:t>8</a:t>
            </a:fld>
            <a:endParaRPr lang="en-GB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5603" name="Text Box 1"/>
          <p:cNvSpPr txBox="1">
            <a:spLocks noChangeArrowheads="1"/>
          </p:cNvSpPr>
          <p:nvPr/>
        </p:nvSpPr>
        <p:spPr bwMode="auto">
          <a:xfrm>
            <a:off x="1003786" y="695134"/>
            <a:ext cx="4848989" cy="3428152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80165" tIns="40083" rIns="80165" bIns="4008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n-US"/>
          </a:p>
        </p:txBody>
      </p:sp>
      <p:sp>
        <p:nvSpPr>
          <p:cNvPr id="25604" name="Rectangle 2"/>
          <p:cNvSpPr>
            <a:spLocks noGrp="1" noChangeArrowheads="1"/>
          </p:cNvSpPr>
          <p:nvPr>
            <p:ph type="body"/>
          </p:nvPr>
        </p:nvSpPr>
        <p:spPr>
          <a:xfrm>
            <a:off x="685512" y="4343231"/>
            <a:ext cx="5478335" cy="4106993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71A48-5FA9-4F06-B50C-03E303CEA51A}" type="datetime1">
              <a:rPr lang="en-US" smtClean="0"/>
              <a:pPr/>
              <a:t>11/2/2016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D7969-D17C-45D3-A6EB-F8C652152D8A}" type="datetime1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196FF-6C7E-41DE-B7CA-9E0278D61758}" type="datetime1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50F06-85E9-46DE-B317-47C1E4D25A3E}" type="datetime1">
              <a:rPr lang="en-US" smtClean="0"/>
              <a:pPr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6FB66-4CBC-49AA-B77E-3C1259939C94}" type="datetime1">
              <a:rPr lang="en-US" smtClean="0"/>
              <a:pPr/>
              <a:t>11/2/2016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E2F18-6843-4B65-9CF2-1C8F39BE388D}" type="datetime1">
              <a:rPr lang="en-US" smtClean="0"/>
              <a:pPr/>
              <a:t>11/2/2016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ECCA3-09E9-4365-A9FD-AADC90133E37}" type="datetime1">
              <a:rPr lang="en-US" smtClean="0"/>
              <a:pPr/>
              <a:t>11/2/2016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23991-0D9F-459E-ADB6-90B2AA007AF1}" type="datetime1">
              <a:rPr lang="en-US" smtClean="0"/>
              <a:pPr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48BF9-C6B8-47DD-8E80-716D271231AF}" type="datetime1">
              <a:rPr lang="en-US" smtClean="0"/>
              <a:pPr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3A95C-E02F-4D42-823A-56CF5F20A07F}" type="datetime1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11F3B-79A8-4FFE-AB91-E44D0FFFDCDE}" type="datetime1">
              <a:rPr lang="en-US" smtClean="0"/>
              <a:pPr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480" y="273629"/>
            <a:ext cx="8218080" cy="1134839"/>
          </a:xfrm>
        </p:spPr>
        <p:txBody>
          <a:bodyPr tIns="41473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ECCA5-59B3-4010-BAAC-A9506FDFC5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214A2C9-99F4-413F-9972-2FCE41A8C70B}" type="datetime1">
              <a:rPr lang="en-US" smtClean="0"/>
              <a:pPr/>
              <a:t>11/2/2016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490DED-FB01-4F3A-B3CE-96D55ABC641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09800" y="0"/>
            <a:ext cx="4800600" cy="769441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US" sz="4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hỏi kiểm tra: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914400"/>
            <a:ext cx="9144000" cy="14465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eaLnBrk="0" hangingPunct="0">
              <a:defRPr/>
            </a:pP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4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biệc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lạnh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lạnh</a:t>
            </a:r>
            <a:r>
              <a:rPr lang="en-US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de-DE" sz="4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400" dirty="0" smtClean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triviapopquiz.com/images/ThinkingHAR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3788" y="4495800"/>
            <a:ext cx="2013611" cy="2362200"/>
          </a:xfrm>
          <a:prstGeom prst="rect">
            <a:avLst/>
          </a:prstGeom>
          <a:noFill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z="1800" smtClean="0">
                <a:solidFill>
                  <a:srgbClr val="FF0000"/>
                </a:solidFill>
              </a:rPr>
              <a:pPr/>
              <a:t>1</a:t>
            </a:fld>
            <a:endParaRPr lang="en-US" sz="1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9828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u-vien-hinh-nen-dep-cho-slide-powerpoint-2007-anh-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525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50494"/>
            <a:ext cx="913707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42900" algn="ctr">
              <a:defRPr/>
            </a:pPr>
            <a:r>
              <a:rPr lang="en-US" sz="2400" b="1" spc="50" dirty="0" smtClean="0">
                <a:ln w="11430"/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TRƯỜNG </a:t>
            </a:r>
            <a:r>
              <a:rPr lang="en-US" sz="2400" b="1" spc="50" dirty="0">
                <a:ln w="11430"/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CAO ĐẲNG </a:t>
            </a:r>
            <a:r>
              <a:rPr lang="en-US" sz="2400" b="1" spc="50" dirty="0" smtClean="0">
                <a:ln w="11430"/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KINH TẾ - KỸ THUẬT THÀNH PHỐ HỒ CHÍ MINH</a:t>
            </a:r>
          </a:p>
          <a:p>
            <a:pPr indent="342900" algn="ctr">
              <a:defRPr/>
            </a:pPr>
            <a:r>
              <a:rPr lang="en-US" sz="2400" b="1" spc="50" dirty="0" smtClean="0">
                <a:ln w="11430"/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spc="50" dirty="0">
              <a:ln w="11430"/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342900" algn="ctr">
              <a:defRPr/>
            </a:pPr>
            <a:r>
              <a:rPr lang="en-US" sz="2400" b="1" spc="50" dirty="0">
                <a:ln w="11430"/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--------o0o--------</a:t>
            </a:r>
          </a:p>
        </p:txBody>
      </p:sp>
      <p:sp>
        <p:nvSpPr>
          <p:cNvPr id="4" name="Rectangle 3"/>
          <p:cNvSpPr/>
          <p:nvPr/>
        </p:nvSpPr>
        <p:spPr>
          <a:xfrm>
            <a:off x="3054011" y="2127095"/>
            <a:ext cx="30396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50" dirty="0" smtClean="0">
                <a:ln w="11430"/>
                <a:solidFill>
                  <a:srgbClr val="0033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TÊN BÀI GIẢNG</a:t>
            </a:r>
            <a:endParaRPr lang="en-US" sz="2800" dirty="0">
              <a:solidFill>
                <a:srgbClr val="00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1000" y="2918100"/>
            <a:ext cx="87283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1" dirty="0" smtClean="0">
                <a:solidFill>
                  <a:srgbClr val="FF0000"/>
                </a:solidFill>
              </a:rPr>
              <a:t>CHU TRÌNH MÁY NÉN HƠI 1 CẤP</a:t>
            </a:r>
          </a:p>
          <a:p>
            <a:pPr algn="ctr">
              <a:defRPr/>
            </a:pPr>
            <a:r>
              <a:rPr lang="en-US" sz="3200" b="1" dirty="0" smtClean="0">
                <a:solidFill>
                  <a:srgbClr val="00B0F0"/>
                </a:solidFill>
              </a:rPr>
              <a:t>Chu </a:t>
            </a:r>
            <a:r>
              <a:rPr lang="en-US" sz="3200" b="1" dirty="0" err="1" smtClean="0">
                <a:solidFill>
                  <a:srgbClr val="00B0F0"/>
                </a:solidFill>
              </a:rPr>
              <a:t>trình</a:t>
            </a:r>
            <a:r>
              <a:rPr lang="en-US" sz="3200" b="1" dirty="0" smtClean="0">
                <a:solidFill>
                  <a:srgbClr val="00B0F0"/>
                </a:solidFill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</a:rPr>
              <a:t>khô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</a:p>
          <a:p>
            <a:pPr algn="ctr">
              <a:defRPr/>
            </a:pPr>
            <a:endParaRPr 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60964" y="4266970"/>
            <a:ext cx="32880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THỜI GIAN: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45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PHÚT</a:t>
            </a:r>
          </a:p>
        </p:txBody>
      </p:sp>
      <p:sp>
        <p:nvSpPr>
          <p:cNvPr id="7" name="Rectangle 6"/>
          <p:cNvSpPr/>
          <p:nvPr/>
        </p:nvSpPr>
        <p:spPr>
          <a:xfrm>
            <a:off x="2667000" y="5181600"/>
            <a:ext cx="4765964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KHOA : CÔNG NGHỆ  KỸ THUẬT CƠ KHÍ</a:t>
            </a:r>
            <a:endParaRPr lang="en-US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GVTH : PHAN VĂN HÒA</a:t>
            </a:r>
            <a:endParaRPr lang="en-US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z="1800" smtClean="0">
                <a:solidFill>
                  <a:srgbClr val="FF0000"/>
                </a:solidFill>
              </a:rPr>
              <a:pPr/>
              <a:t>2</a:t>
            </a:fld>
            <a:endParaRPr lang="en-US" sz="1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1603941"/>
      </p:ext>
    </p:extLst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1295400"/>
            <a:ext cx="5791200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fr-FR" sz="3600" b="1" dirty="0" smtClean="0"/>
              <a:t>1- </a:t>
            </a:r>
            <a:r>
              <a:rPr lang="fr-FR" sz="3600" b="1" dirty="0" err="1" smtClean="0"/>
              <a:t>Sơ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đồ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nguyên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lý</a:t>
            </a:r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1676400" y="2438400"/>
            <a:ext cx="5791200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fr-FR" sz="3600" b="1" dirty="0" smtClean="0"/>
              <a:t>2- </a:t>
            </a:r>
            <a:r>
              <a:rPr lang="fr-FR" sz="3600" b="1" dirty="0" err="1" smtClean="0"/>
              <a:t>Đồ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thị</a:t>
            </a:r>
            <a:endParaRPr lang="en-US" sz="3600" dirty="0"/>
          </a:p>
        </p:txBody>
      </p:sp>
      <p:sp>
        <p:nvSpPr>
          <p:cNvPr id="7" name="Rectangle 6"/>
          <p:cNvSpPr/>
          <p:nvPr/>
        </p:nvSpPr>
        <p:spPr>
          <a:xfrm>
            <a:off x="1676400" y="3657600"/>
            <a:ext cx="579120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fr-FR" sz="3600" b="1" dirty="0" smtClean="0"/>
              <a:t>3- Chu </a:t>
            </a:r>
            <a:r>
              <a:rPr lang="fr-FR" sz="3600" b="1" dirty="0" err="1" smtClean="0"/>
              <a:t>trình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lý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thuyết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z="2000" smtClean="0">
                <a:solidFill>
                  <a:srgbClr val="FF0000"/>
                </a:solidFill>
              </a:rPr>
              <a:pPr/>
              <a:t>3</a:t>
            </a:fld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2400" y="0"/>
            <a:ext cx="88322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1" dirty="0" smtClean="0">
                <a:solidFill>
                  <a:srgbClr val="FF0000"/>
                </a:solidFill>
              </a:rPr>
              <a:t>BÀI: </a:t>
            </a:r>
            <a:r>
              <a:rPr lang="en-US" sz="3200" b="1" dirty="0" smtClean="0">
                <a:solidFill>
                  <a:srgbClr val="00B0F0"/>
                </a:solidFill>
              </a:rPr>
              <a:t>Chu </a:t>
            </a:r>
            <a:r>
              <a:rPr lang="en-US" sz="3200" b="1" dirty="0" err="1" smtClean="0">
                <a:solidFill>
                  <a:srgbClr val="00B0F0"/>
                </a:solidFill>
              </a:rPr>
              <a:t>trình</a:t>
            </a:r>
            <a:r>
              <a:rPr lang="en-US" sz="3200" b="1" dirty="0" smtClean="0">
                <a:solidFill>
                  <a:srgbClr val="00B0F0"/>
                </a:solidFill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</a:rPr>
              <a:t>khô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752600" y="4876800"/>
            <a:ext cx="579120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fr-FR" sz="3600" b="1" dirty="0" smtClean="0"/>
              <a:t>4- </a:t>
            </a:r>
            <a:r>
              <a:rPr lang="fr-FR" sz="3600" b="1" dirty="0" err="1" smtClean="0"/>
              <a:t>Tính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toán</a:t>
            </a:r>
            <a:r>
              <a:rPr lang="fr-FR" sz="3600" b="1" dirty="0" smtClean="0"/>
              <a:t> chu </a:t>
            </a:r>
            <a:r>
              <a:rPr lang="fr-FR" sz="3600" b="1" dirty="0" err="1" smtClean="0"/>
              <a:t>trình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xmlns="" val="3977256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7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752600" y="39469"/>
            <a:ext cx="5943600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fr-FR" sz="3600" b="1" dirty="0" smtClean="0"/>
              <a:t>1- SƠ ĐỒ NGUYÊN LÝ</a:t>
            </a:r>
            <a:endParaRPr lang="en-US" sz="3600" dirty="0"/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B1490DED-FB01-4F3A-B3CE-96D55ABC6410}" type="slidenum">
              <a:rPr lang="en-US" sz="1800" smtClean="0">
                <a:solidFill>
                  <a:srgbClr val="FF0000"/>
                </a:solidFill>
              </a:rPr>
              <a:pPr/>
              <a:t>4</a:t>
            </a:fld>
            <a:endParaRPr lang="en-US" sz="1800" dirty="0">
              <a:solidFill>
                <a:srgbClr val="FF0000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1143000"/>
            <a:ext cx="4876800" cy="4686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752600" y="39469"/>
            <a:ext cx="5943600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fr-FR" sz="3600" b="1" dirty="0" smtClean="0"/>
              <a:t>2- ĐỒ THỊ</a:t>
            </a:r>
            <a:endParaRPr lang="en-US" sz="3600" dirty="0"/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B1490DED-FB01-4F3A-B3CE-96D55ABC6410}" type="slidenum">
              <a:rPr lang="en-US" sz="1800" smtClean="0">
                <a:solidFill>
                  <a:srgbClr val="FF0000"/>
                </a:solidFill>
              </a:rPr>
              <a:pPr/>
              <a:t>5</a:t>
            </a:fld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09800" y="2514600"/>
            <a:ext cx="304800" cy="152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752600"/>
            <a:ext cx="3716338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676400"/>
            <a:ext cx="38100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762000" cy="365125"/>
          </a:xfrm>
        </p:spPr>
        <p:txBody>
          <a:bodyPr/>
          <a:lstStyle/>
          <a:p>
            <a:fld id="{B1490DED-FB01-4F3A-B3CE-96D55ABC6410}" type="slidenum">
              <a:rPr lang="en-US" sz="3600" smtClean="0"/>
              <a:pPr/>
              <a:t>6</a:t>
            </a:fld>
            <a:endParaRPr lang="en-US" sz="3600"/>
          </a:p>
        </p:txBody>
      </p:sp>
      <p:sp>
        <p:nvSpPr>
          <p:cNvPr id="8" name="Rectangle 7"/>
          <p:cNvSpPr/>
          <p:nvPr/>
        </p:nvSpPr>
        <p:spPr>
          <a:xfrm>
            <a:off x="228600" y="0"/>
            <a:ext cx="5638800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fr-FR" sz="3600" b="1" dirty="0" smtClean="0"/>
              <a:t>3- Chu </a:t>
            </a:r>
            <a:r>
              <a:rPr lang="fr-FR" sz="3600" b="1" dirty="0" err="1" smtClean="0"/>
              <a:t>trình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lý</a:t>
            </a:r>
            <a:r>
              <a:rPr lang="fr-FR" sz="3600" b="1" dirty="0" smtClean="0"/>
              <a:t> </a:t>
            </a:r>
            <a:r>
              <a:rPr lang="fr-FR" sz="3600" b="1" dirty="0" err="1" smtClean="0"/>
              <a:t>thuyết</a:t>
            </a:r>
            <a:endParaRPr lang="en-US" sz="36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38200" y="1143000"/>
          <a:ext cx="7696200" cy="4876800"/>
        </p:xfrm>
        <a:graphic>
          <a:graphicData uri="http://schemas.openxmlformats.org/drawingml/2006/table">
            <a:tbl>
              <a:tblPr/>
              <a:tblGrid>
                <a:gridCol w="7696200"/>
              </a:tblGrid>
              <a:tr h="487680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28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Nguyên</a:t>
                      </a:r>
                      <a:r>
                        <a:rPr kumimoji="0" lang="fr-FR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lý</a:t>
                      </a:r>
                      <a:r>
                        <a:rPr kumimoji="0" lang="fr-FR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làm</a:t>
                      </a:r>
                      <a:r>
                        <a:rPr kumimoji="0" lang="fr-FR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việc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Hơi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sau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bị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bay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hơi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là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hơi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bão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hòa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khô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trạng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thái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(1),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được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nén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hút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về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nén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đoạn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nhiệt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(s=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const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lên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thành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hơi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có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nhiệt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cao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áp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suất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cao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trạng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thái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(2),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sau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đó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vào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bị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ngưng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tụ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nhả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nhiệt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đẳng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áp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cho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môi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trường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làm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mát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ngưng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tụ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thành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lỏng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cao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áp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trạng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thái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(3),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sau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đó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qua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bị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tiết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lưu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giảm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áp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giảm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nhiệt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đạt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trạng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thái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(4).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Sau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đó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vào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bị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bay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hơi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nhận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nhiệt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của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đối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tượng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cần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làm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lạnh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sôi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hóa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hơi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hơi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sau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khi ra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khỏi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bị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bay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hơi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lại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được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nén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hút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về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.Chu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trình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cứ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thế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tiếp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diễn</a:t>
                      </a:r>
                      <a:r>
                        <a:rPr kumimoji="0" lang="fr-F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28600" y="2209800"/>
            <a:ext cx="81228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 err="1" smtClean="0">
                <a:solidFill>
                  <a:srgbClr val="FF0000"/>
                </a:solidFill>
              </a:rPr>
              <a:t>Phụ</a:t>
            </a:r>
            <a:r>
              <a:rPr lang="fr-FR" sz="3200" dirty="0" smtClean="0">
                <a:solidFill>
                  <a:srgbClr val="FF0000"/>
                </a:solidFill>
              </a:rPr>
              <a:t> </a:t>
            </a:r>
            <a:r>
              <a:rPr lang="fr-FR" sz="3200" dirty="0" err="1" smtClean="0">
                <a:solidFill>
                  <a:srgbClr val="FF0000"/>
                </a:solidFill>
              </a:rPr>
              <a:t>tải</a:t>
            </a:r>
            <a:r>
              <a:rPr lang="fr-FR" sz="3200" dirty="0" smtClean="0">
                <a:solidFill>
                  <a:srgbClr val="FF0000"/>
                </a:solidFill>
              </a:rPr>
              <a:t> </a:t>
            </a:r>
            <a:r>
              <a:rPr lang="fr-FR" sz="3200" dirty="0" err="1" smtClean="0">
                <a:solidFill>
                  <a:srgbClr val="FF0000"/>
                </a:solidFill>
              </a:rPr>
              <a:t>nhiệt</a:t>
            </a:r>
            <a:r>
              <a:rPr lang="fr-FR" sz="3200" dirty="0" smtClean="0">
                <a:solidFill>
                  <a:srgbClr val="FF0000"/>
                </a:solidFill>
              </a:rPr>
              <a:t> TBNT: </a:t>
            </a:r>
            <a:r>
              <a:rPr lang="fr-FR" sz="3200" dirty="0" err="1" smtClean="0">
                <a:solidFill>
                  <a:srgbClr val="FF0000"/>
                </a:solidFill>
              </a:rPr>
              <a:t>q</a:t>
            </a:r>
            <a:r>
              <a:rPr lang="fr-FR" sz="3200" baseline="-25000" dirty="0" err="1" smtClean="0">
                <a:solidFill>
                  <a:srgbClr val="FF0000"/>
                </a:solidFill>
              </a:rPr>
              <a:t>k</a:t>
            </a:r>
            <a:r>
              <a:rPr lang="fr-FR" sz="3200" baseline="-25000" dirty="0" smtClean="0">
                <a:solidFill>
                  <a:srgbClr val="FF0000"/>
                </a:solidFill>
              </a:rPr>
              <a:t> </a:t>
            </a:r>
            <a:r>
              <a:rPr lang="fr-FR" sz="3200" dirty="0" smtClean="0">
                <a:solidFill>
                  <a:srgbClr val="FF0000"/>
                </a:solidFill>
              </a:rPr>
              <a:t>= h</a:t>
            </a:r>
            <a:r>
              <a:rPr lang="fr-FR" sz="3200" baseline="-25000" dirty="0" smtClean="0">
                <a:solidFill>
                  <a:srgbClr val="FF0000"/>
                </a:solidFill>
              </a:rPr>
              <a:t>2 </a:t>
            </a:r>
            <a:r>
              <a:rPr lang="fr-FR" sz="3200" dirty="0" smtClean="0">
                <a:solidFill>
                  <a:srgbClr val="FF0000"/>
                </a:solidFill>
              </a:rPr>
              <a:t>-h</a:t>
            </a:r>
            <a:r>
              <a:rPr lang="fr-FR" sz="3200" baseline="-25000" dirty="0" smtClean="0">
                <a:solidFill>
                  <a:srgbClr val="FF0000"/>
                </a:solidFill>
              </a:rPr>
              <a:t>3</a:t>
            </a:r>
            <a:r>
              <a:rPr lang="fr-FR" sz="3200" dirty="0" smtClean="0">
                <a:solidFill>
                  <a:srgbClr val="FF0000"/>
                </a:solidFill>
              </a:rPr>
              <a:t>= l + </a:t>
            </a:r>
            <a:r>
              <a:rPr lang="fr-FR" sz="3200" dirty="0" err="1" smtClean="0">
                <a:solidFill>
                  <a:srgbClr val="FF0000"/>
                </a:solidFill>
              </a:rPr>
              <a:t>q</a:t>
            </a:r>
            <a:r>
              <a:rPr lang="fr-FR" sz="3200" baseline="-25000" dirty="0" err="1" smtClean="0">
                <a:solidFill>
                  <a:srgbClr val="FF0000"/>
                </a:solidFill>
              </a:rPr>
              <a:t>o</a:t>
            </a:r>
            <a:r>
              <a:rPr lang="fr-FR" sz="3200" dirty="0" smtClean="0">
                <a:solidFill>
                  <a:srgbClr val="FF0000"/>
                </a:solidFill>
              </a:rPr>
              <a:t>(kJ/kg) 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28600" y="1219200"/>
            <a:ext cx="6172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fr-FR" sz="3200" dirty="0" err="1" smtClean="0"/>
              <a:t>Công</a:t>
            </a:r>
            <a:r>
              <a:rPr lang="fr-FR" sz="3200" dirty="0" smtClean="0"/>
              <a:t> </a:t>
            </a:r>
            <a:r>
              <a:rPr lang="fr-FR" sz="3200" dirty="0" err="1" smtClean="0"/>
              <a:t>nén</a:t>
            </a:r>
            <a:r>
              <a:rPr lang="fr-FR" sz="3200" dirty="0" smtClean="0"/>
              <a:t> </a:t>
            </a:r>
            <a:r>
              <a:rPr lang="fr-FR" sz="3200" dirty="0" err="1" smtClean="0"/>
              <a:t>riêng</a:t>
            </a:r>
            <a:r>
              <a:rPr lang="fr-FR" sz="3200" dirty="0" smtClean="0"/>
              <a:t> </a:t>
            </a:r>
            <a:r>
              <a:rPr lang="en-US" sz="3200" dirty="0" smtClean="0"/>
              <a:t>: </a:t>
            </a:r>
            <a:r>
              <a:rPr lang="fr-FR" sz="3200" dirty="0" smtClean="0"/>
              <a:t>l = h</a:t>
            </a:r>
            <a:r>
              <a:rPr lang="fr-FR" sz="3200" baseline="-25000" dirty="0" smtClean="0"/>
              <a:t>2 </a:t>
            </a:r>
            <a:r>
              <a:rPr lang="fr-FR" sz="3200" dirty="0" smtClean="0"/>
              <a:t>- h</a:t>
            </a:r>
            <a:r>
              <a:rPr lang="fr-FR" sz="3200" baseline="-25000" dirty="0" smtClean="0"/>
              <a:t>1</a:t>
            </a:r>
            <a:r>
              <a:rPr lang="fr-FR" sz="3200" dirty="0" smtClean="0"/>
              <a:t> (kJ/kg) </a:t>
            </a:r>
            <a:endParaRPr lang="en-US" sz="3200" dirty="0"/>
          </a:p>
        </p:txBody>
      </p:sp>
      <p:sp>
        <p:nvSpPr>
          <p:cNvPr id="8" name="Rectangle 7"/>
          <p:cNvSpPr/>
          <p:nvPr/>
        </p:nvSpPr>
        <p:spPr>
          <a:xfrm>
            <a:off x="304800" y="3276600"/>
            <a:ext cx="7266926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3200" dirty="0" err="1" smtClean="0">
                <a:solidFill>
                  <a:srgbClr val="00B050"/>
                </a:solidFill>
              </a:rPr>
              <a:t>Năng</a:t>
            </a:r>
            <a:r>
              <a:rPr lang="fr-FR" sz="3200" dirty="0" smtClean="0">
                <a:solidFill>
                  <a:srgbClr val="00B050"/>
                </a:solidFill>
              </a:rPr>
              <a:t> </a:t>
            </a:r>
            <a:r>
              <a:rPr lang="fr-FR" sz="3200" dirty="0" err="1" smtClean="0">
                <a:solidFill>
                  <a:srgbClr val="00B050"/>
                </a:solidFill>
              </a:rPr>
              <a:t>suất</a:t>
            </a:r>
            <a:r>
              <a:rPr lang="fr-FR" sz="3200" dirty="0" smtClean="0">
                <a:solidFill>
                  <a:srgbClr val="00B050"/>
                </a:solidFill>
              </a:rPr>
              <a:t> </a:t>
            </a:r>
            <a:r>
              <a:rPr lang="fr-FR" sz="3200" dirty="0" err="1" smtClean="0">
                <a:solidFill>
                  <a:srgbClr val="00B050"/>
                </a:solidFill>
              </a:rPr>
              <a:t>lạnh</a:t>
            </a:r>
            <a:r>
              <a:rPr lang="fr-FR" sz="3200" dirty="0" smtClean="0">
                <a:solidFill>
                  <a:srgbClr val="00B050"/>
                </a:solidFill>
              </a:rPr>
              <a:t> </a:t>
            </a:r>
            <a:r>
              <a:rPr lang="fr-FR" sz="3200" dirty="0" err="1" smtClean="0">
                <a:solidFill>
                  <a:srgbClr val="00B050"/>
                </a:solidFill>
              </a:rPr>
              <a:t>riêng</a:t>
            </a:r>
            <a:r>
              <a:rPr lang="en-US" sz="3200" dirty="0" smtClean="0">
                <a:solidFill>
                  <a:srgbClr val="00B050"/>
                </a:solidFill>
              </a:rPr>
              <a:t>: </a:t>
            </a:r>
            <a:r>
              <a:rPr lang="fr-FR" sz="3200" dirty="0" err="1" smtClean="0">
                <a:solidFill>
                  <a:srgbClr val="00B050"/>
                </a:solidFill>
              </a:rPr>
              <a:t>q</a:t>
            </a:r>
            <a:r>
              <a:rPr lang="fr-FR" sz="3200" baseline="-25000" dirty="0" err="1" smtClean="0">
                <a:solidFill>
                  <a:srgbClr val="00B050"/>
                </a:solidFill>
              </a:rPr>
              <a:t>o</a:t>
            </a:r>
            <a:r>
              <a:rPr lang="fr-FR" sz="3200" dirty="0" smtClean="0">
                <a:solidFill>
                  <a:srgbClr val="00B050"/>
                </a:solidFill>
              </a:rPr>
              <a:t> = h</a:t>
            </a:r>
            <a:r>
              <a:rPr lang="fr-FR" sz="3200" baseline="-25000" dirty="0" smtClean="0">
                <a:solidFill>
                  <a:srgbClr val="00B050"/>
                </a:solidFill>
              </a:rPr>
              <a:t>1</a:t>
            </a:r>
            <a:r>
              <a:rPr lang="fr-FR" sz="3200" dirty="0" smtClean="0">
                <a:solidFill>
                  <a:srgbClr val="00B050"/>
                </a:solidFill>
              </a:rPr>
              <a:t>- h</a:t>
            </a:r>
            <a:r>
              <a:rPr lang="fr-FR" sz="3200" baseline="-25000" dirty="0" smtClean="0">
                <a:solidFill>
                  <a:srgbClr val="00B050"/>
                </a:solidFill>
              </a:rPr>
              <a:t>4</a:t>
            </a:r>
            <a:r>
              <a:rPr lang="fr-FR" sz="3200" dirty="0" smtClean="0">
                <a:solidFill>
                  <a:srgbClr val="00B050"/>
                </a:solidFill>
              </a:rPr>
              <a:t> (kJ/kg) </a:t>
            </a:r>
            <a:endParaRPr lang="en-US" sz="3200" dirty="0">
              <a:solidFill>
                <a:srgbClr val="00B050"/>
              </a:solidFill>
            </a:endParaRPr>
          </a:p>
        </p:txBody>
      </p:sp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0" y="0"/>
            <a:ext cx="40725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3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kumimoji="0" lang="fr-FR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fr-FR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Tính</a:t>
            </a:r>
            <a:r>
              <a:rPr kumimoji="0" lang="fr-FR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toán</a:t>
            </a:r>
            <a:r>
              <a:rPr kumimoji="0" lang="fr-FR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chu </a:t>
            </a:r>
            <a:r>
              <a:rPr kumimoji="0" lang="fr-FR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trình</a:t>
            </a:r>
            <a:endParaRPr kumimoji="0" lang="fr-F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7833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7835" name="Rectangle 11"/>
          <p:cNvSpPr>
            <a:spLocks noChangeArrowheads="1"/>
          </p:cNvSpPr>
          <p:nvPr/>
        </p:nvSpPr>
        <p:spPr bwMode="auto">
          <a:xfrm>
            <a:off x="685800" y="4343400"/>
            <a:ext cx="28956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v-SE" sz="3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Tỉ số nén : 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</a:t>
            </a:r>
            <a:r>
              <a:rPr kumimoji="0" lang="sv-SE" sz="3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 </a:t>
            </a:r>
            <a:endParaRPr kumimoji="0" lang="sv-SE" sz="32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graphicFrame>
        <p:nvGraphicFramePr>
          <p:cNvPr id="77836" name="Object 12"/>
          <p:cNvGraphicFramePr>
            <a:graphicFrameLocks noChangeAspect="1"/>
          </p:cNvGraphicFramePr>
          <p:nvPr/>
        </p:nvGraphicFramePr>
        <p:xfrm>
          <a:off x="3733800" y="4191000"/>
          <a:ext cx="457200" cy="895350"/>
        </p:xfrm>
        <a:graphic>
          <a:graphicData uri="http://schemas.openxmlformats.org/presentationml/2006/ole">
            <p:oleObj spid="_x0000_s77836" name="Equation" r:id="rId3" imgW="228501" imgH="444307" progId="Equation.DSMT4">
              <p:embed/>
            </p:oleObj>
          </a:graphicData>
        </a:graphic>
      </p:graphicFrame>
      <p:graphicFrame>
        <p:nvGraphicFramePr>
          <p:cNvPr id="77838" name="Object 13"/>
          <p:cNvGraphicFramePr>
            <a:graphicFrameLocks noChangeAspect="1"/>
          </p:cNvGraphicFramePr>
          <p:nvPr/>
        </p:nvGraphicFramePr>
        <p:xfrm>
          <a:off x="2971800" y="5105400"/>
          <a:ext cx="2133600" cy="1143000"/>
        </p:xfrm>
        <a:graphic>
          <a:graphicData uri="http://schemas.openxmlformats.org/presentationml/2006/ole">
            <p:oleObj spid="_x0000_s77838" name="Equation" r:id="rId4" imgW="1028254" imgH="431613" progId="Equation.DSMT4">
              <p:embed/>
            </p:oleObj>
          </a:graphicData>
        </a:graphic>
      </p:graphicFrame>
      <p:sp>
        <p:nvSpPr>
          <p:cNvPr id="22" name="Rectangle 21"/>
          <p:cNvSpPr/>
          <p:nvPr/>
        </p:nvSpPr>
        <p:spPr>
          <a:xfrm>
            <a:off x="609600" y="5334000"/>
            <a:ext cx="2209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 err="1" smtClean="0"/>
              <a:t>Hệ</a:t>
            </a:r>
            <a:r>
              <a:rPr lang="fr-FR" sz="3200" dirty="0" smtClean="0"/>
              <a:t> </a:t>
            </a:r>
            <a:r>
              <a:rPr lang="fr-FR" sz="3200" dirty="0" err="1" smtClean="0"/>
              <a:t>số</a:t>
            </a:r>
            <a:r>
              <a:rPr lang="fr-FR" sz="3200" dirty="0" smtClean="0"/>
              <a:t> </a:t>
            </a:r>
            <a:r>
              <a:rPr lang="fr-FR" sz="3200" dirty="0" err="1" smtClean="0"/>
              <a:t>lạnh</a:t>
            </a:r>
            <a:r>
              <a:rPr lang="fr-FR" sz="3200" dirty="0" smtClean="0"/>
              <a:t>: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AutoShape 1"/>
          <p:cNvSpPr>
            <a:spLocks noChangeArrowheads="1"/>
          </p:cNvSpPr>
          <p:nvPr/>
        </p:nvSpPr>
        <p:spPr bwMode="auto">
          <a:xfrm>
            <a:off x="0" y="0"/>
            <a:ext cx="7672320" cy="207382"/>
          </a:xfrm>
          <a:prstGeom prst="roundRect">
            <a:avLst>
              <a:gd name="adj" fmla="val 694"/>
            </a:avLst>
          </a:prstGeom>
          <a:solidFill>
            <a:srgbClr val="0084D1"/>
          </a:solidFill>
          <a:ln w="9360">
            <a:solidFill>
              <a:srgbClr val="000000"/>
            </a:solidFill>
            <a:round/>
            <a:headEnd/>
            <a:tailEnd/>
          </a:ln>
        </p:spPr>
        <p:txBody>
          <a:bodyPr lIns="81639" tIns="40820" rIns="81639" bIns="40820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tabLst>
                <a:tab pos="0" algn="l"/>
                <a:tab pos="414726" algn="l"/>
                <a:tab pos="829452" algn="l"/>
                <a:tab pos="1244178" algn="l"/>
                <a:tab pos="1658904" algn="l"/>
                <a:tab pos="2073631" algn="l"/>
                <a:tab pos="2488357" algn="l"/>
                <a:tab pos="2903083" algn="l"/>
                <a:tab pos="3317809" algn="l"/>
                <a:tab pos="3732535" algn="l"/>
                <a:tab pos="4147261" algn="l"/>
                <a:tab pos="4561987" algn="l"/>
                <a:tab pos="4976713" algn="l"/>
                <a:tab pos="5391440" algn="l"/>
                <a:tab pos="5806166" algn="l"/>
                <a:tab pos="6220892" algn="l"/>
                <a:tab pos="6635618" algn="l"/>
                <a:tab pos="7050344" algn="l"/>
                <a:tab pos="7465070" algn="l"/>
                <a:tab pos="7879796" algn="l"/>
                <a:tab pos="8294522" algn="l"/>
              </a:tabLst>
            </a:pPr>
            <a:r>
              <a:rPr lang="en-US" sz="1300" i="1" dirty="0" err="1">
                <a:solidFill>
                  <a:srgbClr val="000000"/>
                </a:solidFill>
              </a:rPr>
              <a:t>Học</a:t>
            </a:r>
            <a:r>
              <a:rPr lang="en-US" sz="1300" i="1" dirty="0">
                <a:solidFill>
                  <a:srgbClr val="000000"/>
                </a:solidFill>
              </a:rPr>
              <a:t> </a:t>
            </a:r>
            <a:r>
              <a:rPr lang="en-US" sz="1300" i="1" dirty="0" err="1">
                <a:solidFill>
                  <a:srgbClr val="000000"/>
                </a:solidFill>
              </a:rPr>
              <a:t>phần</a:t>
            </a:r>
            <a:r>
              <a:rPr lang="en-US" sz="1300" i="1" dirty="0">
                <a:solidFill>
                  <a:srgbClr val="000000"/>
                </a:solidFill>
              </a:rPr>
              <a:t>:</a:t>
            </a:r>
            <a:r>
              <a:rPr lang="en-US" sz="1300" dirty="0">
                <a:solidFill>
                  <a:srgbClr val="000000"/>
                </a:solidFill>
              </a:rPr>
              <a:t> </a:t>
            </a:r>
            <a:r>
              <a:rPr lang="en-US" sz="1300" b="1" dirty="0" err="1">
                <a:solidFill>
                  <a:srgbClr val="000000"/>
                </a:solidFill>
              </a:rPr>
              <a:t>Kỹ</a:t>
            </a:r>
            <a:r>
              <a:rPr lang="en-US" sz="1300" b="1" dirty="0">
                <a:solidFill>
                  <a:srgbClr val="000000"/>
                </a:solidFill>
              </a:rPr>
              <a:t> </a:t>
            </a:r>
            <a:r>
              <a:rPr lang="en-US" sz="1300" b="1" dirty="0" err="1">
                <a:solidFill>
                  <a:srgbClr val="000000"/>
                </a:solidFill>
              </a:rPr>
              <a:t>thuật</a:t>
            </a:r>
            <a:r>
              <a:rPr lang="en-US" sz="1300" b="1" dirty="0">
                <a:solidFill>
                  <a:srgbClr val="000000"/>
                </a:solidFill>
              </a:rPr>
              <a:t> </a:t>
            </a:r>
            <a:r>
              <a:rPr lang="en-US" sz="1300" b="1" dirty="0" err="1">
                <a:solidFill>
                  <a:srgbClr val="000000"/>
                </a:solidFill>
              </a:rPr>
              <a:t>lạnh</a:t>
            </a:r>
            <a:r>
              <a:rPr lang="en-US" sz="1300" b="1" dirty="0">
                <a:solidFill>
                  <a:srgbClr val="000000"/>
                </a:solidFill>
              </a:rPr>
              <a:t>                              </a:t>
            </a:r>
            <a:r>
              <a:rPr lang="en-US" sz="13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CHƯƠNG II : CHU TRÌNH LẠNH</a:t>
            </a:r>
            <a:endParaRPr lang="en-US" sz="1300" b="1" dirty="0">
              <a:solidFill>
                <a:srgbClr val="000000"/>
              </a:solidFill>
            </a:endParaRPr>
          </a:p>
        </p:txBody>
      </p:sp>
      <p:sp>
        <p:nvSpPr>
          <p:cNvPr id="2052" name="AutoShape 2"/>
          <p:cNvSpPr>
            <a:spLocks noChangeArrowheads="1"/>
          </p:cNvSpPr>
          <p:nvPr/>
        </p:nvSpPr>
        <p:spPr bwMode="auto">
          <a:xfrm>
            <a:off x="1451520" y="207382"/>
            <a:ext cx="7692480" cy="622145"/>
          </a:xfrm>
          <a:prstGeom prst="roundRect">
            <a:avLst>
              <a:gd name="adj" fmla="val 231"/>
            </a:avLst>
          </a:prstGeom>
          <a:solidFill>
            <a:srgbClr val="004586"/>
          </a:solidFill>
          <a:ln w="9360">
            <a:solidFill>
              <a:srgbClr val="000000"/>
            </a:solidFill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algn="ctr"/>
            <a:r>
              <a:rPr lang="en-US" sz="2200" b="1" i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i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3  CHU TRÌNH MÁY LẠNH NÉN HƠI 1 CẤP</a:t>
            </a:r>
            <a:endParaRPr lang="en-US" sz="22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3" name="AutoShape 3"/>
          <p:cNvSpPr>
            <a:spLocks noChangeArrowheads="1"/>
          </p:cNvSpPr>
          <p:nvPr/>
        </p:nvSpPr>
        <p:spPr bwMode="auto">
          <a:xfrm>
            <a:off x="0" y="207382"/>
            <a:ext cx="1451520" cy="622145"/>
          </a:xfrm>
          <a:prstGeom prst="roundRect">
            <a:avLst>
              <a:gd name="adj" fmla="val 231"/>
            </a:avLst>
          </a:prstGeom>
          <a:solidFill>
            <a:srgbClr val="99CCFF"/>
          </a:solidFill>
          <a:ln w="9360">
            <a:solidFill>
              <a:srgbClr val="000000"/>
            </a:solidFill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n-US"/>
          </a:p>
        </p:txBody>
      </p:sp>
      <p:sp>
        <p:nvSpPr>
          <p:cNvPr id="2054" name="AutoShape 4"/>
          <p:cNvSpPr>
            <a:spLocks noChangeArrowheads="1"/>
          </p:cNvSpPr>
          <p:nvPr/>
        </p:nvSpPr>
        <p:spPr bwMode="auto">
          <a:xfrm>
            <a:off x="7682400" y="0"/>
            <a:ext cx="1461600" cy="207382"/>
          </a:xfrm>
          <a:prstGeom prst="roundRect">
            <a:avLst>
              <a:gd name="adj" fmla="val 694"/>
            </a:avLst>
          </a:prstGeom>
          <a:solidFill>
            <a:srgbClr val="FFD320"/>
          </a:solidFill>
          <a:ln w="9360">
            <a:solidFill>
              <a:srgbClr val="000000"/>
            </a:solidFill>
            <a:round/>
            <a:headEnd/>
            <a:tailEnd/>
          </a:ln>
        </p:spPr>
        <p:txBody>
          <a:bodyPr wrap="none" lIns="81639" tIns="42452" rIns="81639" bIns="42452" anchor="ctr" anchorCtr="1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tabLst>
                <a:tab pos="0" algn="l"/>
                <a:tab pos="414726" algn="l"/>
                <a:tab pos="829452" algn="l"/>
                <a:tab pos="1244178" algn="l"/>
                <a:tab pos="1658904" algn="l"/>
                <a:tab pos="2073631" algn="l"/>
                <a:tab pos="2488357" algn="l"/>
                <a:tab pos="2903083" algn="l"/>
                <a:tab pos="3317809" algn="l"/>
                <a:tab pos="3732535" algn="l"/>
                <a:tab pos="4147261" algn="l"/>
                <a:tab pos="4561987" algn="l"/>
                <a:tab pos="4976713" algn="l"/>
                <a:tab pos="5391440" algn="l"/>
                <a:tab pos="5806166" algn="l"/>
                <a:tab pos="6220892" algn="l"/>
                <a:tab pos="6635618" algn="l"/>
                <a:tab pos="7050344" algn="l"/>
                <a:tab pos="7465070" algn="l"/>
                <a:tab pos="7879796" algn="l"/>
                <a:tab pos="8294522" algn="l"/>
              </a:tabLst>
            </a:pPr>
            <a:r>
              <a:rPr lang="en-GB" sz="900" b="1" dirty="0">
                <a:solidFill>
                  <a:srgbClr val="000000"/>
                </a:solidFill>
              </a:rPr>
              <a:t>2013-2014  HK2</a:t>
            </a:r>
            <a:r>
              <a:rPr lang="en-GB" sz="900" dirty="0">
                <a:solidFill>
                  <a:srgbClr val="000000"/>
                </a:solidFill>
              </a:rPr>
              <a:t> </a:t>
            </a:r>
            <a:endParaRPr lang="en-US" sz="700" i="1" dirty="0">
              <a:solidFill>
                <a:srgbClr val="000000"/>
              </a:solidFill>
            </a:endParaRPr>
          </a:p>
        </p:txBody>
      </p:sp>
      <p:sp>
        <p:nvSpPr>
          <p:cNvPr id="2056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8857440" y="6593012"/>
            <a:ext cx="138240" cy="154097"/>
          </a:xfrm>
          <a:noFill/>
        </p:spPr>
        <p:txBody>
          <a:bodyPr/>
          <a:lstStyle/>
          <a:p>
            <a:pPr>
              <a:buFont typeface="Wingdings" pitchFamily="2" charset="2"/>
              <a:buNone/>
            </a:pPr>
            <a:fld id="{F5197B71-B30E-43EF-B882-1ABB40E30FC7}" type="slidenum">
              <a:rPr lang="en-GB" b="1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Wingdings" pitchFamily="2" charset="2"/>
                <a:buNone/>
              </a:pPr>
              <a:t>8</a:t>
            </a:fld>
            <a:endParaRPr lang="en-GB" b="1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057" name="Rectangle 5"/>
          <p:cNvSpPr>
            <a:spLocks noChangeArrowheads="1"/>
          </p:cNvSpPr>
          <p:nvPr/>
        </p:nvSpPr>
        <p:spPr bwMode="auto">
          <a:xfrm>
            <a:off x="0" y="0"/>
            <a:ext cx="167575" cy="360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>
            <a:spAutoFit/>
          </a:bodyPr>
          <a:lstStyle/>
          <a:p>
            <a:endParaRPr lang="en-US"/>
          </a:p>
        </p:txBody>
      </p:sp>
      <p:sp>
        <p:nvSpPr>
          <p:cNvPr id="20" name="Rectangle 7"/>
          <p:cNvSpPr txBox="1">
            <a:spLocks noChangeArrowheads="1"/>
          </p:cNvSpPr>
          <p:nvPr/>
        </p:nvSpPr>
        <p:spPr bwMode="auto">
          <a:xfrm>
            <a:off x="632160" y="4396782"/>
            <a:ext cx="7188480" cy="27650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r>
              <a:rPr lang="en-US">
                <a:solidFill>
                  <a:schemeClr val="tx1"/>
                </a:solidFill>
              </a:rPr>
              <a:t>Năng suất lạnh của chu trình  (diện tích 7-1-4-6):	  </a:t>
            </a:r>
            <a:r>
              <a:rPr lang="en-US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baseline="-25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en-US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= (I</a:t>
            </a:r>
            <a:r>
              <a:rPr lang="en-US" baseline="-25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US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– I</a:t>
            </a:r>
            <a:r>
              <a:rPr lang="en-US" baseline="-250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4’</a:t>
            </a:r>
            <a:r>
              <a:rPr lang="en-US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ectangle 7"/>
          <p:cNvSpPr txBox="1">
            <a:spLocks noChangeArrowheads="1"/>
          </p:cNvSpPr>
          <p:nvPr/>
        </p:nvSpPr>
        <p:spPr bwMode="auto">
          <a:xfrm>
            <a:off x="632160" y="4811545"/>
            <a:ext cx="6981120" cy="41476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r>
              <a:rPr lang="en-US">
                <a:solidFill>
                  <a:schemeClr val="tx1"/>
                </a:solidFill>
              </a:rPr>
              <a:t> Công nén riêng ( diện tích 1-2-2’-3-5-6-4-1)  		</a:t>
            </a:r>
            <a:r>
              <a:rPr lang="en-US" i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(I</a:t>
            </a:r>
            <a:r>
              <a:rPr lang="en-US" baseline="-25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I</a:t>
            </a:r>
            <a:r>
              <a:rPr lang="en-US" baseline="-25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 </a:t>
            </a:r>
            <a:r>
              <a:rPr lang="en-US">
                <a:solidFill>
                  <a:schemeClr val="tx1"/>
                </a:solidFill>
              </a:rPr>
              <a:t>   </a:t>
            </a:r>
          </a:p>
        </p:txBody>
      </p:sp>
      <p:sp>
        <p:nvSpPr>
          <p:cNvPr id="16" name="Rectangle 7"/>
          <p:cNvSpPr txBox="1">
            <a:spLocks noChangeArrowheads="1"/>
          </p:cNvSpPr>
          <p:nvPr/>
        </p:nvSpPr>
        <p:spPr bwMode="auto">
          <a:xfrm>
            <a:off x="632160" y="5364564"/>
            <a:ext cx="5322240" cy="62214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r>
              <a:rPr lang="en-US">
                <a:solidFill>
                  <a:schemeClr val="tx1"/>
                </a:solidFill>
              </a:rPr>
              <a:t>Nhiệt thải ra của thiết bị ngưng tụ:   </a:t>
            </a:r>
            <a:r>
              <a:rPr lang="en-US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baseline="-25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  </a:t>
            </a:r>
            <a:r>
              <a:rPr lang="en-US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 (I</a:t>
            </a:r>
            <a:r>
              <a:rPr lang="en-US" baseline="-25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I</a:t>
            </a:r>
            <a:r>
              <a:rPr lang="en-US" baseline="-25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  </a:t>
            </a:r>
          </a:p>
          <a:p>
            <a:r>
              <a:rPr lang="en-US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		                hay  q</a:t>
            </a:r>
            <a:r>
              <a:rPr lang="en-US" baseline="-25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l + q</a:t>
            </a:r>
            <a:r>
              <a:rPr lang="en-US" baseline="-25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>
                <a:solidFill>
                  <a:schemeClr val="tx1"/>
                </a:solidFill>
              </a:rPr>
              <a:t>	</a:t>
            </a:r>
          </a:p>
        </p:txBody>
      </p:sp>
      <p:sp>
        <p:nvSpPr>
          <p:cNvPr id="17" name="Rectangle 7"/>
          <p:cNvSpPr txBox="1">
            <a:spLocks noChangeArrowheads="1"/>
          </p:cNvSpPr>
          <p:nvPr/>
        </p:nvSpPr>
        <p:spPr bwMode="auto">
          <a:xfrm>
            <a:off x="632160" y="6194091"/>
            <a:ext cx="2972160" cy="48389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r>
              <a:rPr lang="en-US">
                <a:solidFill>
                  <a:schemeClr val="tx1"/>
                </a:solidFill>
              </a:rPr>
              <a:t>Hệ số lạnh của chu trình khô:</a:t>
            </a:r>
          </a:p>
        </p:txBody>
      </p:sp>
      <p:sp>
        <p:nvSpPr>
          <p:cNvPr id="2062" name="Rectangle 16"/>
          <p:cNvSpPr>
            <a:spLocks noChangeArrowheads="1"/>
          </p:cNvSpPr>
          <p:nvPr/>
        </p:nvSpPr>
        <p:spPr bwMode="auto">
          <a:xfrm>
            <a:off x="0" y="0"/>
            <a:ext cx="167575" cy="360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>
            <a:spAutoFit/>
          </a:bodyPr>
          <a:lstStyle/>
          <a:p>
            <a:endParaRPr lang="en-US"/>
          </a:p>
        </p:txBody>
      </p:sp>
      <p:graphicFrame>
        <p:nvGraphicFramePr>
          <p:cNvPr id="2050" name="Object 15"/>
          <p:cNvGraphicFramePr>
            <a:graphicFrameLocks noChangeAspect="1"/>
          </p:cNvGraphicFramePr>
          <p:nvPr/>
        </p:nvGraphicFramePr>
        <p:xfrm>
          <a:off x="3545280" y="6055836"/>
          <a:ext cx="1569600" cy="733037"/>
        </p:xfrm>
        <a:graphic>
          <a:graphicData uri="http://schemas.openxmlformats.org/presentationml/2006/ole">
            <p:oleObj spid="_x0000_s99330" name="Equation" r:id="rId4" imgW="990360" imgH="431640" progId="Equation.DSMT4">
              <p:embed/>
            </p:oleObj>
          </a:graphicData>
        </a:graphic>
      </p:graphicFrame>
      <p:pic>
        <p:nvPicPr>
          <p:cNvPr id="2063" name="Picture 1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8561" y="967782"/>
            <a:ext cx="2946240" cy="3083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4" name="Picture 2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7440" y="1355182"/>
            <a:ext cx="2695680" cy="2557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5" name="Picture 2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51361" y="1147801"/>
            <a:ext cx="3084480" cy="2903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7"/>
          <p:cNvSpPr txBox="1">
            <a:spLocks noChangeArrowheads="1"/>
          </p:cNvSpPr>
          <p:nvPr/>
        </p:nvSpPr>
        <p:spPr bwMode="auto">
          <a:xfrm>
            <a:off x="424800" y="940419"/>
            <a:ext cx="5391360" cy="34563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r>
              <a:rPr lang="en-US">
                <a:solidFill>
                  <a:schemeClr val="tx1"/>
                </a:solidFill>
              </a:rPr>
              <a:t>II. </a:t>
            </a:r>
            <a:r>
              <a:rPr lang="en-US" b="1">
                <a:solidFill>
                  <a:schemeClr val="tx1"/>
                </a:solidFill>
              </a:rPr>
              <a:t>CHU TRÌNH KHÔ ( chủ yếu dùng cho môi chất NH</a:t>
            </a:r>
            <a:r>
              <a:rPr lang="en-US" b="1" baseline="-25000">
                <a:solidFill>
                  <a:schemeClr val="tx1"/>
                </a:solidFill>
              </a:rPr>
              <a:t>3</a:t>
            </a:r>
            <a:r>
              <a:rPr lang="en-US" b="1">
                <a:solidFill>
                  <a:schemeClr val="tx1"/>
                </a:solidFill>
              </a:rPr>
              <a:t> 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utoUpdateAnimBg="0"/>
      <p:bldP spid="15" grpId="0" autoUpdateAnimBg="0"/>
      <p:bldP spid="16" grpId="0" autoUpdateAnimBg="0"/>
      <p:bldP spid="17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u-vien-hinh-nen-dep-cho-slide-powerpoint-2007-anh-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048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90DED-FB01-4F3A-B3CE-96D55ABC6410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3276600"/>
            <a:ext cx="7924800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rgbClr val="7030A0"/>
                </a:solidFill>
              </a:rPr>
              <a:t>CHÂN THÀNH CẢM ƠN QUÝ THẦY CÔ VÀ CÁC BẠN ĐÃ LẮNG NGHE!</a:t>
            </a:r>
            <a:endParaRPr lang="en-US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7618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7818</TotalTime>
  <Words>408</Words>
  <Application>Microsoft Office PowerPoint</Application>
  <PresentationFormat>On-screen Show (4:3)</PresentationFormat>
  <Paragraphs>47</Paragraphs>
  <Slides>9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Flow</vt:lpstr>
      <vt:lpstr>Equation</vt:lpstr>
      <vt:lpstr>MathType 6.0 Equation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Welcome</dc:creator>
  <cp:lastModifiedBy>ipl</cp:lastModifiedBy>
  <cp:revision>129</cp:revision>
  <dcterms:created xsi:type="dcterms:W3CDTF">2016-05-23T07:35:04Z</dcterms:created>
  <dcterms:modified xsi:type="dcterms:W3CDTF">2016-11-02T02:54:12Z</dcterms:modified>
</cp:coreProperties>
</file>